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6A0BFC-0CC8-4F9D-8E49-19E3A159EB32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9EBB42-3DAB-4D6D-BA40-CBB383450A6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Pokyny ke státní zkoušce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10minutový opis, dopis, tabulka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3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Poznámka má být od tabulky oddělena cca jedním volným řádkem, (umístěna od svislice, která ohraničuje levý okraj tabulky. </a:t>
            </a:r>
          </a:p>
          <a:p>
            <a:r>
              <a:rPr lang="cs-CZ" dirty="0" smtClean="0"/>
              <a:t>Pokud je poznámka ve více řádcích, délka řádků je totožná se šířkou tabulky. </a:t>
            </a:r>
          </a:p>
          <a:p>
            <a:r>
              <a:rPr lang="cs-CZ" dirty="0" smtClean="0"/>
              <a:t>Slovo Poznámka se buď předsadí, nebo se pokračuje až pod tímto slovem.</a:t>
            </a:r>
          </a:p>
          <a:p>
            <a:r>
              <a:rPr lang="cs-CZ" b="1" dirty="0" smtClean="0"/>
              <a:t>Tečka na konci textu zdroje nebo pramene se nedělá, u poznámky ano.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318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Pokyny k přihlášení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Termín SZ – 31. května 2016</a:t>
            </a:r>
          </a:p>
          <a:p>
            <a:r>
              <a:rPr lang="cs-CZ" dirty="0" smtClean="0"/>
              <a:t>Cena základní SZ Kč 600,00</a:t>
            </a:r>
          </a:p>
          <a:p>
            <a:r>
              <a:rPr lang="cs-CZ" b="1" dirty="0" smtClean="0"/>
              <a:t>Přihlásit se musíte do 28. dubna 2016 u ing. Pavly Mičkové v kabinetě číslo 202 a zaplatit zálohu Kč 200,00, doplatek bude v den konání SZ.</a:t>
            </a:r>
          </a:p>
          <a:p>
            <a:r>
              <a:rPr lang="cs-CZ" b="1" dirty="0" smtClean="0"/>
              <a:t>Vyplnit protokol – vytisknout a donést, uložit do </a:t>
            </a:r>
            <a:r>
              <a:rPr lang="cs-CZ" b="1" dirty="0"/>
              <a:t>složky </a:t>
            </a:r>
            <a:r>
              <a:rPr lang="cs-CZ" b="1" dirty="0" smtClean="0"/>
              <a:t>Státní zkouška z psaní, podsložka Přihlášky, </a:t>
            </a:r>
            <a:r>
              <a:rPr lang="cs-CZ" b="1" dirty="0" smtClean="0"/>
              <a:t>která bude vytvořena na „K“, nezapomeňte uvést do názvu jméno</a:t>
            </a:r>
          </a:p>
          <a:p>
            <a:r>
              <a:rPr lang="cs-CZ" dirty="0" smtClean="0"/>
              <a:t>Dokumenty, které si uložíte – nový předtisk s odvolacími údaji ve svislici a protokol.</a:t>
            </a:r>
          </a:p>
          <a:p>
            <a:r>
              <a:rPr lang="cs-CZ" dirty="0" smtClean="0"/>
              <a:t>SZ bude probíhat v místnosti č. 152</a:t>
            </a:r>
          </a:p>
          <a:p>
            <a:r>
              <a:rPr lang="cs-CZ" dirty="0" smtClean="0"/>
              <a:t>Uchazeči budou rozděleni do skupin – počet ve skupině 20</a:t>
            </a:r>
          </a:p>
          <a:p>
            <a:r>
              <a:rPr lang="cs-CZ" b="1" dirty="0" smtClean="0"/>
              <a:t>Časy zahájení SZ – 1. skupina 07:30-09:30 h; 2. skupina 09:45-11:45 h; 3. skupina 12:00-14:00 h. Je nutné se dostavit 30 minut před zahájením.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944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Psaní na klávesnici základní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Opis při rychlosti alespoň 200 čistých úhozů za minutu, penalizace 10 úhozů za chybu a alespoň s 99,5procentní přesností a úprava písemností z oblasti obchodní korespondence normalizovaným způsobem – dopis, tabulka.</a:t>
            </a:r>
          </a:p>
          <a:p>
            <a:r>
              <a:rPr lang="cs-CZ" dirty="0" smtClean="0"/>
              <a:t>Na rychlopisnou část zkoušky má uchazeč dobu 10 minut, na korespondenční část zkoušky dobu 90 minut.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1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Psaní na klávesnici se zvýšenou rychlostí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Dovednost psát rychlostí alespoň 300 čistých úhozů za minutu a alespoň s 99,5procentní přesností a upravit základní druhy písemností z oblasti obchodní korespondence normalizovaným způsobem.</a:t>
            </a:r>
          </a:p>
          <a:p>
            <a:r>
              <a:rPr lang="cs-CZ" dirty="0" smtClean="0"/>
              <a:t>Zkouška se skládá z opisů dvou různých předložených textů a z normalizovaného vypracování dvou různých písemností, a to zpravidla obchodního dopisu a tabulky, podle zadaných dispozic. </a:t>
            </a:r>
          </a:p>
          <a:p>
            <a:r>
              <a:rPr lang="cs-CZ" dirty="0" smtClean="0"/>
              <a:t>Na rychlopisnou část zkoušky má uchazeč dobu dvakrát 10 minut, na korespondenční část zkoušky dobu 90 minut. Na splnění všech úkolů má uchazeč celkem 110 minut čistého času.</a:t>
            </a:r>
          </a:p>
          <a:p>
            <a:r>
              <a:rPr lang="cs-CZ" dirty="0" smtClean="0"/>
              <a:t>Pokud úspěšně složil základní SZ, tak nemusí vypracovávat písemnosti – dopis a tabulku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0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Uchazeč se musí se dostavit ke zkoušce </a:t>
            </a:r>
            <a:r>
              <a:rPr lang="cs-CZ" b="1" dirty="0" smtClean="0"/>
              <a:t>nejméně 30 minut </a:t>
            </a:r>
            <a:r>
              <a:rPr lang="cs-CZ" dirty="0" smtClean="0"/>
              <a:t>před jejím zahájením. </a:t>
            </a:r>
          </a:p>
          <a:p>
            <a:r>
              <a:rPr lang="cs-CZ" dirty="0" smtClean="0"/>
              <a:t>Prokázat se platným dokladem totožnosti s fotografií. </a:t>
            </a:r>
          </a:p>
          <a:p>
            <a:r>
              <a:rPr lang="cs-CZ" dirty="0" smtClean="0"/>
              <a:t>Začíná a ukončuje práci na pokyn zkušebního komisaře.</a:t>
            </a:r>
          </a:p>
          <a:p>
            <a:r>
              <a:rPr lang="cs-CZ" dirty="0" smtClean="0"/>
              <a:t>Musí pracovat samostatně.</a:t>
            </a:r>
          </a:p>
          <a:p>
            <a:r>
              <a:rPr lang="cs-CZ" dirty="0" smtClean="0"/>
              <a:t>Nesmí v průběhu zkoušky opustit zkušební místnost. </a:t>
            </a:r>
          </a:p>
          <a:p>
            <a:r>
              <a:rPr lang="cs-CZ" dirty="0" smtClean="0"/>
              <a:t>Mezi 10min opisem a druhou částí je krátká přestávka.</a:t>
            </a:r>
          </a:p>
          <a:p>
            <a:r>
              <a:rPr lang="cs-CZ" dirty="0" smtClean="0"/>
              <a:t>Nesmí bez povolení zkušebního komisaře používat elektronická zařízení. </a:t>
            </a:r>
          </a:p>
          <a:p>
            <a:r>
              <a:rPr lang="cs-CZ" dirty="0" smtClean="0"/>
              <a:t>Nesmí během zkoušky hovořit, může pouze zvednutím ruky přivolat zkušebního komisaře nebo dozor, má-li nějaký problém. </a:t>
            </a:r>
          </a:p>
          <a:p>
            <a:r>
              <a:rPr lang="cs-CZ" dirty="0" smtClean="0"/>
              <a:t>Může používat vlastní hardware pouze se souhlasem zkušebního komisaře a technického dozoru učebny.</a:t>
            </a:r>
          </a:p>
          <a:p>
            <a:r>
              <a:rPr lang="cs-CZ" dirty="0" smtClean="0"/>
              <a:t>Tisk dokumentů musí proběhnout v učebně.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3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Nastavení písma </a:t>
            </a:r>
            <a:r>
              <a:rPr lang="cs-CZ" dirty="0" err="1" smtClean="0"/>
              <a:t>Courier</a:t>
            </a:r>
            <a:r>
              <a:rPr lang="cs-CZ" dirty="0" smtClean="0"/>
              <a:t> New velikosti 12 bodů. </a:t>
            </a:r>
          </a:p>
          <a:p>
            <a:r>
              <a:rPr lang="cs-CZ" dirty="0" smtClean="0"/>
              <a:t>Zarovnání textu vlevo, nikoli do bloku.</a:t>
            </a:r>
          </a:p>
          <a:p>
            <a:r>
              <a:rPr lang="cs-CZ" dirty="0" smtClean="0"/>
              <a:t>Nastavení levého i pravého okraje na 2,2 cm. Pak se při bezchybném opisu na jeden řádek uchazeč může napsat maximálně právě 65 znaků jako v předloze. </a:t>
            </a:r>
          </a:p>
          <a:p>
            <a:r>
              <a:rPr lang="cs-CZ" dirty="0" smtClean="0"/>
              <a:t>Zrušit automatické dělení slov a automatické opravy - Počáteční velká písmena u názvů dnů a na začátcích vět, hypertextový odkaz.</a:t>
            </a:r>
          </a:p>
          <a:p>
            <a:r>
              <a:rPr lang="cs-CZ" dirty="0" smtClean="0"/>
              <a:t>Dokument (zatím prázdný) uložit předem do konkrétní složky podle dohody se správcem sítě. </a:t>
            </a:r>
          </a:p>
          <a:p>
            <a:r>
              <a:rPr lang="cs-CZ" dirty="0" smtClean="0"/>
              <a:t>Napsat své jméno a příjmení do záhlaví dokumentu (zarovnané vlevo).</a:t>
            </a:r>
          </a:p>
          <a:p>
            <a:r>
              <a:rPr lang="cs-CZ" dirty="0" smtClean="0"/>
              <a:t>Text se opisuje souvisle, volný řádek mezi odstavci je v předloze určen pouze pro lepší orientaci v textu. Text v záhlaví  se neopisuje.</a:t>
            </a:r>
          </a:p>
          <a:p>
            <a:r>
              <a:rPr lang="cs-CZ" dirty="0" smtClean="0"/>
              <a:t>Pro desetiminutový opis je dvoustránkový text. Po dopsání první strany, pokračujete na straně druhé.</a:t>
            </a:r>
          </a:p>
        </p:txBody>
      </p:sp>
    </p:spTree>
    <p:extLst>
      <p:ext uri="{BB962C8B-B14F-4D97-AF65-F5344CB8AC3E}">
        <p14:creationId xmlns:p14="http://schemas.microsoft.com/office/powerpoint/2010/main" val="15918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Procento chyb – 0,15 %; 0,30 %; 0,50 %</a:t>
            </a:r>
          </a:p>
          <a:p>
            <a:r>
              <a:rPr lang="cs-CZ" dirty="0" smtClean="0"/>
              <a:t>Úhozy – 240 č. úhozů; 220 č. úhozů; 200 č. úhozů</a:t>
            </a:r>
          </a:p>
          <a:p>
            <a:r>
              <a:rPr lang="cs-CZ" dirty="0" smtClean="0"/>
              <a:t>Za chybu se sráží 10 úhozů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 každé písemnosti uvést příjmení uchazeče (v obchodním dopise v odvolacím údaji Vyřizuje, u tabulky v záhlaví dokumentu).</a:t>
            </a:r>
          </a:p>
          <a:p>
            <a:r>
              <a:rPr lang="cs-CZ" dirty="0" smtClean="0"/>
              <a:t>Pomůcky - pouze čistý papír na event. poznámky a kalendář (tištěný – nikoli mobil či jiné elektronické zařízení). </a:t>
            </a:r>
          </a:p>
          <a:p>
            <a:r>
              <a:rPr lang="cs-CZ" dirty="0" smtClean="0"/>
              <a:t>Průběžně ukládat práci.</a:t>
            </a:r>
          </a:p>
          <a:p>
            <a:r>
              <a:rPr lang="cs-CZ" dirty="0" smtClean="0"/>
              <a:t>Pro tvorbu obchodního dopisu využít </a:t>
            </a:r>
            <a:r>
              <a:rPr lang="cs-CZ" b="1" dirty="0" smtClean="0"/>
              <a:t>předtisk se svislými odvolacími údaji</a:t>
            </a:r>
            <a:r>
              <a:rPr lang="cs-CZ" dirty="0" smtClean="0"/>
              <a:t>. V dopisním předtisku se nepíše nic do záhlaví ani zápatí a nemění se nastavení okrajů. </a:t>
            </a:r>
          </a:p>
          <a:p>
            <a:r>
              <a:rPr lang="cs-CZ" dirty="0" smtClean="0"/>
              <a:t>Je nutné použít celý obsah zadání dopisu a žádný údaj nevynechávat. </a:t>
            </a:r>
          </a:p>
          <a:p>
            <a:r>
              <a:rPr lang="cs-CZ" b="1" dirty="0" smtClean="0"/>
              <a:t>Práce odevzdáváte jak v tištěné tak elektronické podobě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9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Tabulka se musí vejít na výšku papíru, velikost písma má být 12 bodů.</a:t>
            </a:r>
          </a:p>
          <a:p>
            <a:r>
              <a:rPr lang="cs-CZ" dirty="0" smtClean="0"/>
              <a:t>Nutné ji vystředit vodorovně i svisle pomocí Vzhledu stránky. </a:t>
            </a:r>
          </a:p>
          <a:p>
            <a:r>
              <a:rPr lang="cs-CZ" dirty="0" smtClean="0"/>
              <a:t>Nadpis psát zvýrazněně – tučně, v případě dlouhého nadpisu logicky rozdělit do dvou řádků. Nadpis začíná velkými písmeny a nepíše se za ním tečka. </a:t>
            </a:r>
          </a:p>
          <a:p>
            <a:r>
              <a:rPr lang="cs-CZ" dirty="0" smtClean="0"/>
              <a:t>Pod nadpis se píší jednotky, pokud jsou v celé tabulce jednotné – v závorkách a nezvýrazněné. </a:t>
            </a:r>
          </a:p>
          <a:p>
            <a:r>
              <a:rPr lang="cs-CZ" dirty="0" smtClean="0"/>
              <a:t>Mezi nadpisem a tabulkou obvykle vynechat 2 řádky, mezera však nesmí být menší než ¼ výšky řádku základního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7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Záhlaví tabulky je u státnic vždy složené, nezapomenout uvádět jednotky (ty jsou pod nebo za nadpisy sloupců). </a:t>
            </a:r>
          </a:p>
          <a:p>
            <a:r>
              <a:rPr lang="cs-CZ" dirty="0" smtClean="0"/>
              <a:t>Výška řádků je v celé tabulce stejná, pozor u složeného záhlaví. </a:t>
            </a:r>
          </a:p>
          <a:p>
            <a:r>
              <a:rPr lang="cs-CZ" dirty="0" smtClean="0"/>
              <a:t>Zarovnávat číselné údaje podle desetinné čárky, tisíce oddělovat mezerou, údaje ale mohou být zarovnané také vlevo nebo vpravo - opět ale jednotně.</a:t>
            </a:r>
          </a:p>
          <a:p>
            <a:r>
              <a:rPr lang="cs-CZ" dirty="0" smtClean="0"/>
              <a:t>Za desetinnou čárkou se </a:t>
            </a:r>
            <a:r>
              <a:rPr lang="cs-CZ" b="1" dirty="0" smtClean="0"/>
              <a:t>píší dvě nuly </a:t>
            </a:r>
            <a:r>
              <a:rPr lang="cs-CZ" dirty="0" smtClean="0"/>
              <a:t>(pokud nejsou haléřové položky) nebo nic, </a:t>
            </a:r>
            <a:r>
              <a:rPr lang="cs-CZ" b="1" dirty="0" smtClean="0"/>
              <a:t>nesmějí se ale dělat pomlčky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Povinné ohraničení tabulky, pokud se vyskytuje součtový řádek, musí být oddělen stejně jako záhlaví. </a:t>
            </a:r>
          </a:p>
        </p:txBody>
      </p:sp>
    </p:spTree>
    <p:extLst>
      <p:ext uri="{BB962C8B-B14F-4D97-AF65-F5344CB8AC3E}">
        <p14:creationId xmlns:p14="http://schemas.microsoft.com/office/powerpoint/2010/main" val="38711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944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Pokyny ke státní zkoušce</vt:lpstr>
      <vt:lpstr>Psaní na klávesnici základní  </vt:lpstr>
      <vt:lpstr>Psaní na klávesnici se zvýšenou rychlostí</vt:lpstr>
      <vt:lpstr>Organizace SZ</vt:lpstr>
      <vt:lpstr>Opis</vt:lpstr>
      <vt:lpstr>Hodnocení opisu</vt:lpstr>
      <vt:lpstr>Dopis</vt:lpstr>
      <vt:lpstr>Tabulka</vt:lpstr>
      <vt:lpstr>Tabulka – pokr.</vt:lpstr>
      <vt:lpstr>Tabulka – pokr.</vt:lpstr>
      <vt:lpstr>Pokyny k přihlášení</vt:lpstr>
    </vt:vector>
  </TitlesOfParts>
  <Company>Obchodní akademie T. Bati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Pokyny ke státní zkoušce</dc:title>
  <dc:creator>Pavla</dc:creator>
  <cp:lastModifiedBy>Mičková Pavla</cp:lastModifiedBy>
  <cp:revision>19</cp:revision>
  <dcterms:created xsi:type="dcterms:W3CDTF">2016-03-19T17:33:43Z</dcterms:created>
  <dcterms:modified xsi:type="dcterms:W3CDTF">2016-03-21T07:32:48Z</dcterms:modified>
</cp:coreProperties>
</file>